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EB Garamond Medium"/>
      <p:regular r:id="rId14"/>
      <p:bold r:id="rId15"/>
      <p:italic r:id="rId16"/>
      <p:boldItalic r:id="rId17"/>
    </p:embeddedFont>
    <p:embeddedFont>
      <p:font typeface="EB Garamond"/>
      <p:regular r:id="rId18"/>
      <p:bold r:id="rId19"/>
      <p:italic r:id="rId20"/>
      <p:boldItalic r:id="rId21"/>
    </p:embeddedFont>
    <p:embeddedFont>
      <p:font typeface="Rancho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BGaramond-italic.fntdata"/><Relationship Id="rId11" Type="http://schemas.openxmlformats.org/officeDocument/2006/relationships/slide" Target="slides/slide6.xml"/><Relationship Id="rId22" Type="http://schemas.openxmlformats.org/officeDocument/2006/relationships/font" Target="fonts/Rancho-regular.fntdata"/><Relationship Id="rId10" Type="http://schemas.openxmlformats.org/officeDocument/2006/relationships/slide" Target="slides/slide5.xml"/><Relationship Id="rId21" Type="http://schemas.openxmlformats.org/officeDocument/2006/relationships/font" Target="fonts/EBGaramond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EBGaramondMedium-bold.fntdata"/><Relationship Id="rId14" Type="http://schemas.openxmlformats.org/officeDocument/2006/relationships/font" Target="fonts/EBGaramondMedium-regular.fntdata"/><Relationship Id="rId17" Type="http://schemas.openxmlformats.org/officeDocument/2006/relationships/font" Target="fonts/EBGaramondMedium-boldItalic.fntdata"/><Relationship Id="rId16" Type="http://schemas.openxmlformats.org/officeDocument/2006/relationships/font" Target="fonts/EBGaramondMedium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EBGaramond-bold.fntdata"/><Relationship Id="rId6" Type="http://schemas.openxmlformats.org/officeDocument/2006/relationships/slide" Target="slides/slide1.xml"/><Relationship Id="rId18" Type="http://schemas.openxmlformats.org/officeDocument/2006/relationships/font" Target="fonts/EBGaramon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10.gif>
</file>

<file path=ppt/media/image11.gif>
</file>

<file path=ppt/media/image12.png>
</file>

<file path=ppt/media/image13.png>
</file>

<file path=ppt/media/image14.gif>
</file>

<file path=ppt/media/image15.gif>
</file>

<file path=ppt/media/image2.gif>
</file>

<file path=ppt/media/image3.png>
</file>

<file path=ppt/media/image4.gif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3343b56df8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3343b56df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35c4c4eaf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35c4c4eaf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37e448e5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37e448e5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3b59ab95a9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3b59ab95a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3b59ab95a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3b59ab95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3b59ab95a9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3b59ab95a9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3b36bfc2e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3b36bfc2e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3b59ab95a9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3b59ab95a9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gif"/><Relationship Id="rId4" Type="http://schemas.openxmlformats.org/officeDocument/2006/relationships/image" Target="../media/image13.png"/><Relationship Id="rId5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gif"/><Relationship Id="rId4" Type="http://schemas.openxmlformats.org/officeDocument/2006/relationships/image" Target="../media/image1.gif"/><Relationship Id="rId5" Type="http://schemas.openxmlformats.org/officeDocument/2006/relationships/image" Target="../media/image11.gif"/><Relationship Id="rId6" Type="http://schemas.openxmlformats.org/officeDocument/2006/relationships/image" Target="../media/image2.gif"/><Relationship Id="rId7" Type="http://schemas.openxmlformats.org/officeDocument/2006/relationships/image" Target="../media/image4.gif"/><Relationship Id="rId8" Type="http://schemas.openxmlformats.org/officeDocument/2006/relationships/image" Target="../media/image15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 rot="4375783">
            <a:off x="-297077" y="1872582"/>
            <a:ext cx="7632235" cy="3212013"/>
          </a:xfrm>
          <a:prstGeom prst="doubleWave">
            <a:avLst>
              <a:gd fmla="val 6250" name="adj1"/>
              <a:gd fmla="val 0" name="adj2"/>
            </a:avLst>
          </a:prstGeom>
          <a:solidFill>
            <a:srgbClr val="D9D2E9"/>
          </a:solidFill>
          <a:ln cap="flat" cmpd="sng" w="952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0" y="100"/>
            <a:ext cx="3011100" cy="5143500"/>
          </a:xfrm>
          <a:prstGeom prst="rect">
            <a:avLst/>
          </a:prstGeom>
          <a:solidFill>
            <a:srgbClr val="D9D2E9"/>
          </a:solidFill>
          <a:ln cap="flat" cmpd="sng" w="952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0" y="1563125"/>
            <a:ext cx="91440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400">
                <a:solidFill>
                  <a:srgbClr val="F6F3FF"/>
                </a:solidFill>
                <a:latin typeface="Rancho"/>
                <a:ea typeface="Rancho"/>
                <a:cs typeface="Rancho"/>
                <a:sym typeface="Rancho"/>
              </a:rPr>
              <a:t>Acai Y</a:t>
            </a:r>
            <a:r>
              <a:rPr b="1" lang="en" sz="7400">
                <a:solidFill>
                  <a:srgbClr val="F8F2EC"/>
                </a:solidFill>
                <a:latin typeface="Rancho"/>
                <a:ea typeface="Rancho"/>
                <a:cs typeface="Rancho"/>
                <a:sym typeface="Rancho"/>
              </a:rPr>
              <a:t>ou Later</a:t>
            </a:r>
            <a:endParaRPr b="1" sz="8000">
              <a:solidFill>
                <a:srgbClr val="F8F2EC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0" y="1504000"/>
            <a:ext cx="91440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400">
                <a:solidFill>
                  <a:srgbClr val="8E7CC3"/>
                </a:solidFill>
                <a:latin typeface="Rancho"/>
                <a:ea typeface="Rancho"/>
                <a:cs typeface="Rancho"/>
                <a:sym typeface="Rancho"/>
              </a:rPr>
              <a:t>Acai Y</a:t>
            </a:r>
            <a:r>
              <a:rPr b="1" lang="en" sz="7400">
                <a:solidFill>
                  <a:srgbClr val="F6B26B"/>
                </a:solidFill>
                <a:latin typeface="Rancho"/>
                <a:ea typeface="Rancho"/>
                <a:cs typeface="Rancho"/>
                <a:sym typeface="Rancho"/>
              </a:rPr>
              <a:t>ou Later</a:t>
            </a:r>
            <a:endParaRPr b="1" sz="8000">
              <a:solidFill>
                <a:srgbClr val="F6B26B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sp>
        <p:nvSpPr>
          <p:cNvPr id="58" name="Google Shape;58;p13"/>
          <p:cNvSpPr/>
          <p:nvPr/>
        </p:nvSpPr>
        <p:spPr>
          <a:xfrm rot="5400000">
            <a:off x="8694900" y="-17300"/>
            <a:ext cx="431700" cy="4665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D9D2E9"/>
          </a:solidFill>
          <a:ln cap="flat" cmpd="sng" w="952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/>
          <p:nvPr/>
        </p:nvSpPr>
        <p:spPr>
          <a:xfrm rot="-5400000">
            <a:off x="17400" y="4694500"/>
            <a:ext cx="431700" cy="4665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FCE5CD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/>
          <p:cNvSpPr txBox="1"/>
          <p:nvPr/>
        </p:nvSpPr>
        <p:spPr>
          <a:xfrm>
            <a:off x="1253850" y="2954250"/>
            <a:ext cx="663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Ajani Bryant, Anvitha Chaluvadi, Raja Hussain, &amp; Sameer Khan </a:t>
            </a:r>
            <a:endParaRPr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cxnSp>
        <p:nvCxnSpPr>
          <p:cNvPr id="61" name="Google Shape;61;p13"/>
          <p:cNvCxnSpPr/>
          <p:nvPr/>
        </p:nvCxnSpPr>
        <p:spPr>
          <a:xfrm flipH="1" rot="10800000">
            <a:off x="1126200" y="2886725"/>
            <a:ext cx="6891600" cy="8400"/>
          </a:xfrm>
          <a:prstGeom prst="straightConnector1">
            <a:avLst/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/>
          <p:nvPr/>
        </p:nvSpPr>
        <p:spPr>
          <a:xfrm>
            <a:off x="5072450" y="2244475"/>
            <a:ext cx="3090600" cy="744900"/>
          </a:xfrm>
          <a:prstGeom prst="doubleWave">
            <a:avLst>
              <a:gd fmla="val 6250" name="adj1"/>
              <a:gd fmla="val 0" name="adj2"/>
            </a:avLst>
          </a:prstGeom>
          <a:solidFill>
            <a:srgbClr val="CFE2F3"/>
          </a:solidFill>
          <a:ln cap="flat" cmpd="sng" w="9525">
            <a:solidFill>
              <a:srgbClr val="D9EA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6FA8DC"/>
                </a:solidFill>
                <a:latin typeface="Rancho"/>
                <a:ea typeface="Rancho"/>
                <a:cs typeface="Rancho"/>
                <a:sym typeface="Rancho"/>
              </a:rPr>
              <a:t>Business Objective</a:t>
            </a:r>
            <a:endParaRPr sz="1000"/>
          </a:p>
        </p:txBody>
      </p:sp>
      <p:sp>
        <p:nvSpPr>
          <p:cNvPr id="67" name="Google Shape;67;p14"/>
          <p:cNvSpPr/>
          <p:nvPr/>
        </p:nvSpPr>
        <p:spPr>
          <a:xfrm>
            <a:off x="570975" y="2244475"/>
            <a:ext cx="2827800" cy="744900"/>
          </a:xfrm>
          <a:prstGeom prst="doubleWave">
            <a:avLst>
              <a:gd fmla="val 6250" name="adj1"/>
              <a:gd fmla="val 0" name="adj2"/>
            </a:avLst>
          </a:prstGeom>
          <a:solidFill>
            <a:srgbClr val="D9EAD3"/>
          </a:solidFill>
          <a:ln cap="flat" cmpd="sng" w="9525">
            <a:solidFill>
              <a:srgbClr val="D9EA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6AA84F"/>
                </a:solidFill>
                <a:latin typeface="Rancho"/>
                <a:ea typeface="Rancho"/>
                <a:cs typeface="Rancho"/>
                <a:sym typeface="Rancho"/>
              </a:rPr>
              <a:t>Overall Business</a:t>
            </a:r>
            <a:endParaRPr sz="1000"/>
          </a:p>
        </p:txBody>
      </p:sp>
      <p:sp>
        <p:nvSpPr>
          <p:cNvPr id="68" name="Google Shape;68;p14"/>
          <p:cNvSpPr/>
          <p:nvPr/>
        </p:nvSpPr>
        <p:spPr>
          <a:xfrm rot="-1820522">
            <a:off x="-1380280" y="-333368"/>
            <a:ext cx="5637610" cy="2184521"/>
          </a:xfrm>
          <a:prstGeom prst="wave">
            <a:avLst>
              <a:gd fmla="val 12500" name="adj1"/>
              <a:gd fmla="val 264" name="adj2"/>
            </a:avLst>
          </a:prstGeom>
          <a:solidFill>
            <a:srgbClr val="D9D2E9"/>
          </a:solidFill>
          <a:ln cap="flat" cmpd="sng" w="952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/>
          <p:nvPr/>
        </p:nvSpPr>
        <p:spPr>
          <a:xfrm>
            <a:off x="-54225" y="-15500"/>
            <a:ext cx="3966000" cy="418200"/>
          </a:xfrm>
          <a:prstGeom prst="rect">
            <a:avLst/>
          </a:prstGeom>
          <a:solidFill>
            <a:srgbClr val="D9D2E9"/>
          </a:solidFill>
          <a:ln cap="flat" cmpd="sng" w="952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/>
          <p:nvPr/>
        </p:nvSpPr>
        <p:spPr>
          <a:xfrm rot="-5400000">
            <a:off x="17400" y="4694500"/>
            <a:ext cx="431700" cy="4665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D9D2E9"/>
          </a:solidFill>
          <a:ln cap="flat" cmpd="sng" w="952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/>
          <p:nvPr/>
        </p:nvSpPr>
        <p:spPr>
          <a:xfrm rot="5400000">
            <a:off x="8694900" y="-17300"/>
            <a:ext cx="431700" cy="4665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D9D2E9"/>
          </a:solidFill>
          <a:ln cap="flat" cmpd="sng" w="952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216900" y="325350"/>
            <a:ext cx="480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 txBox="1"/>
          <p:nvPr/>
        </p:nvSpPr>
        <p:spPr>
          <a:xfrm>
            <a:off x="275900" y="254150"/>
            <a:ext cx="6723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rgbClr val="8E7CC3"/>
                </a:solidFill>
                <a:latin typeface="Rancho"/>
                <a:ea typeface="Rancho"/>
                <a:cs typeface="Rancho"/>
                <a:sym typeface="Rancho"/>
              </a:rPr>
              <a:t>Who Are We?</a:t>
            </a:r>
            <a:endParaRPr b="1" sz="5600">
              <a:solidFill>
                <a:srgbClr val="8E7CC3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cxnSp>
        <p:nvCxnSpPr>
          <p:cNvPr id="74" name="Google Shape;74;p14"/>
          <p:cNvCxnSpPr/>
          <p:nvPr/>
        </p:nvCxnSpPr>
        <p:spPr>
          <a:xfrm>
            <a:off x="275900" y="1208450"/>
            <a:ext cx="7347000" cy="1800"/>
          </a:xfrm>
          <a:prstGeom prst="straightConnector1">
            <a:avLst/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" name="Google Shape;75;p14"/>
          <p:cNvSpPr txBox="1"/>
          <p:nvPr/>
        </p:nvSpPr>
        <p:spPr>
          <a:xfrm>
            <a:off x="-27075" y="2971950"/>
            <a:ext cx="4023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51C75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Serving custom Acaí bowls to customer preference</a:t>
            </a:r>
            <a:endParaRPr sz="2000">
              <a:solidFill>
                <a:srgbClr val="351C75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76" name="Google Shape;76;p14"/>
          <p:cNvSpPr txBox="1"/>
          <p:nvPr/>
        </p:nvSpPr>
        <p:spPr>
          <a:xfrm>
            <a:off x="4091600" y="2971950"/>
            <a:ext cx="50523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51C75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To introduce a new blend of Acaí bowls to various communities using local organic resources</a:t>
            </a:r>
            <a:endParaRPr sz="2000">
              <a:solidFill>
                <a:srgbClr val="351C75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77" name="Google Shape;77;p14"/>
          <p:cNvPicPr preferRelativeResize="0"/>
          <p:nvPr/>
        </p:nvPicPr>
        <p:blipFill rotWithShape="1">
          <a:blip r:embed="rId3">
            <a:alphaModFix/>
          </a:blip>
          <a:srcRect b="3115" l="28166" r="18948" t="2178"/>
          <a:stretch/>
        </p:blipFill>
        <p:spPr>
          <a:xfrm>
            <a:off x="7791525" y="254150"/>
            <a:ext cx="1191600" cy="119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8" name="Google Shape;78;p14"/>
          <p:cNvSpPr/>
          <p:nvPr/>
        </p:nvSpPr>
        <p:spPr>
          <a:xfrm>
            <a:off x="3996800" y="1208450"/>
            <a:ext cx="94800" cy="384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/>
          <p:nvPr/>
        </p:nvSpPr>
        <p:spPr>
          <a:xfrm rot="-1820522">
            <a:off x="-1380280" y="-333368"/>
            <a:ext cx="5637610" cy="2184521"/>
          </a:xfrm>
          <a:prstGeom prst="wave">
            <a:avLst>
              <a:gd fmla="val 12500" name="adj1"/>
              <a:gd fmla="val 264" name="adj2"/>
            </a:avLst>
          </a:prstGeom>
          <a:solidFill>
            <a:srgbClr val="FCE5CD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-54225" y="-15500"/>
            <a:ext cx="3966000" cy="4182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/>
          <p:nvPr/>
        </p:nvSpPr>
        <p:spPr>
          <a:xfrm rot="-5400000">
            <a:off x="17400" y="4694500"/>
            <a:ext cx="431700" cy="4665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FCE5CD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5"/>
          <p:cNvSpPr/>
          <p:nvPr/>
        </p:nvSpPr>
        <p:spPr>
          <a:xfrm rot="5400000">
            <a:off x="8694900" y="-17300"/>
            <a:ext cx="431700" cy="4665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FCE5CD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 txBox="1"/>
          <p:nvPr/>
        </p:nvSpPr>
        <p:spPr>
          <a:xfrm>
            <a:off x="216900" y="325350"/>
            <a:ext cx="480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5"/>
          <p:cNvSpPr txBox="1"/>
          <p:nvPr/>
        </p:nvSpPr>
        <p:spPr>
          <a:xfrm>
            <a:off x="275900" y="254150"/>
            <a:ext cx="6723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rgbClr val="F6B26B"/>
                </a:solidFill>
                <a:latin typeface="Rancho"/>
                <a:ea typeface="Rancho"/>
                <a:cs typeface="Rancho"/>
                <a:sym typeface="Rancho"/>
              </a:rPr>
              <a:t>Menu</a:t>
            </a:r>
            <a:endParaRPr b="1" sz="5600">
              <a:solidFill>
                <a:srgbClr val="F6B26B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275900" y="1278775"/>
            <a:ext cx="864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Make Your Own Bowl</a:t>
            </a:r>
            <a:endParaRPr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cxnSp>
        <p:nvCxnSpPr>
          <p:cNvPr id="90" name="Google Shape;90;p15"/>
          <p:cNvCxnSpPr/>
          <p:nvPr/>
        </p:nvCxnSpPr>
        <p:spPr>
          <a:xfrm>
            <a:off x="275900" y="1768475"/>
            <a:ext cx="8640000" cy="7800"/>
          </a:xfrm>
          <a:prstGeom prst="straightConnector1">
            <a:avLst/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" name="Google Shape;91;p15"/>
          <p:cNvSpPr/>
          <p:nvPr/>
        </p:nvSpPr>
        <p:spPr>
          <a:xfrm>
            <a:off x="3096750" y="1747500"/>
            <a:ext cx="94800" cy="3276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5"/>
          <p:cNvSpPr/>
          <p:nvPr/>
        </p:nvSpPr>
        <p:spPr>
          <a:xfrm>
            <a:off x="370889" y="2039545"/>
            <a:ext cx="2426700" cy="608100"/>
          </a:xfrm>
          <a:prstGeom prst="doubleWave">
            <a:avLst>
              <a:gd fmla="val 6250" name="adj1"/>
              <a:gd fmla="val 0" name="adj2"/>
            </a:avLst>
          </a:prstGeom>
          <a:solidFill>
            <a:srgbClr val="F4BD94"/>
          </a:solidFill>
          <a:ln cap="flat" cmpd="sng" w="9525">
            <a:solidFill>
              <a:srgbClr val="F4BD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B45F06"/>
                </a:solidFill>
                <a:latin typeface="Rancho"/>
                <a:ea typeface="Rancho"/>
                <a:cs typeface="Rancho"/>
                <a:sym typeface="Rancho"/>
              </a:rPr>
              <a:t>Bowl</a:t>
            </a:r>
            <a:endParaRPr/>
          </a:p>
        </p:txBody>
      </p:sp>
      <p:sp>
        <p:nvSpPr>
          <p:cNvPr id="93" name="Google Shape;93;p15"/>
          <p:cNvSpPr/>
          <p:nvPr/>
        </p:nvSpPr>
        <p:spPr>
          <a:xfrm>
            <a:off x="6123488" y="1747500"/>
            <a:ext cx="94800" cy="3276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5"/>
          <p:cNvSpPr/>
          <p:nvPr/>
        </p:nvSpPr>
        <p:spPr>
          <a:xfrm>
            <a:off x="3414489" y="2033720"/>
            <a:ext cx="2426700" cy="608100"/>
          </a:xfrm>
          <a:prstGeom prst="doubleWave">
            <a:avLst>
              <a:gd fmla="val 6250" name="adj1"/>
              <a:gd fmla="val 0" name="adj2"/>
            </a:avLst>
          </a:prstGeom>
          <a:solidFill>
            <a:srgbClr val="E6B8AF"/>
          </a:solidFill>
          <a:ln cap="flat" cmpd="sng" w="9525">
            <a:solidFill>
              <a:srgbClr val="E6B8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>
                <a:solidFill>
                  <a:srgbClr val="85200C"/>
                </a:solidFill>
                <a:latin typeface="Rancho"/>
                <a:ea typeface="Rancho"/>
                <a:cs typeface="Rancho"/>
                <a:sym typeface="Rancho"/>
              </a:rPr>
              <a:t>Toppings</a:t>
            </a:r>
            <a:endParaRPr/>
          </a:p>
        </p:txBody>
      </p:sp>
      <p:sp>
        <p:nvSpPr>
          <p:cNvPr id="95" name="Google Shape;95;p15"/>
          <p:cNvSpPr/>
          <p:nvPr/>
        </p:nvSpPr>
        <p:spPr>
          <a:xfrm>
            <a:off x="6458089" y="2033733"/>
            <a:ext cx="2426700" cy="608100"/>
          </a:xfrm>
          <a:prstGeom prst="doubleWave">
            <a:avLst>
              <a:gd fmla="val 6250" name="adj1"/>
              <a:gd fmla="val 0" name="adj2"/>
            </a:avLst>
          </a:prstGeom>
          <a:solidFill>
            <a:srgbClr val="93C47D"/>
          </a:solidFill>
          <a:ln cap="flat" cmpd="sng" w="9525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38761D"/>
                </a:solidFill>
                <a:latin typeface="Rancho"/>
                <a:ea typeface="Rancho"/>
                <a:cs typeface="Rancho"/>
                <a:sym typeface="Rancho"/>
              </a:rPr>
              <a:t>Drinks</a:t>
            </a:r>
            <a:endParaRPr/>
          </a:p>
        </p:txBody>
      </p:sp>
      <p:sp>
        <p:nvSpPr>
          <p:cNvPr id="96" name="Google Shape;96;p15"/>
          <p:cNvSpPr txBox="1"/>
          <p:nvPr/>
        </p:nvSpPr>
        <p:spPr>
          <a:xfrm>
            <a:off x="7250" y="2725475"/>
            <a:ext cx="30894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600"/>
              <a:buFont typeface="EB Garamond Medium"/>
              <a:buChar char="●"/>
            </a:pPr>
            <a:r>
              <a:rPr lang="en" sz="16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Sizes	(Choose 1)</a:t>
            </a:r>
            <a:endParaRPr sz="16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600"/>
              <a:buFont typeface="EB Garamond Medium"/>
              <a:buChar char="○"/>
            </a:pPr>
            <a:r>
              <a:rPr lang="en" sz="16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Small (3 toppings)	</a:t>
            </a:r>
            <a:endParaRPr sz="16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600"/>
              <a:buFont typeface="EB Garamond Medium"/>
              <a:buChar char="○"/>
            </a:pPr>
            <a:r>
              <a:rPr lang="en" sz="16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Large (4 toppings)</a:t>
            </a:r>
            <a:endParaRPr sz="16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600"/>
              <a:buFont typeface="EB Garamond Medium"/>
              <a:buChar char="●"/>
            </a:pPr>
            <a:r>
              <a:rPr lang="en" sz="16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Fruit Base 	(Choose 1)</a:t>
            </a:r>
            <a:endParaRPr sz="16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600"/>
              <a:buFont typeface="EB Garamond Medium"/>
              <a:buChar char="○"/>
            </a:pPr>
            <a:r>
              <a:rPr lang="en" sz="16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Strawberry            $3.00</a:t>
            </a:r>
            <a:endParaRPr sz="16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600"/>
              <a:buFont typeface="EB Garamond Medium"/>
              <a:buChar char="○"/>
            </a:pPr>
            <a:r>
              <a:rPr lang="en" sz="16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Blueberry	           $3.00</a:t>
            </a:r>
            <a:endParaRPr sz="16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600"/>
              <a:buFont typeface="EB Garamond Medium"/>
              <a:buChar char="○"/>
            </a:pPr>
            <a:r>
              <a:rPr lang="en" sz="16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Bananas	           $3.00</a:t>
            </a:r>
            <a:endParaRPr sz="16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97" name="Google Shape;9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9250" y="124200"/>
            <a:ext cx="2151484" cy="14357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15"/>
          <p:cNvCxnSpPr/>
          <p:nvPr/>
        </p:nvCxnSpPr>
        <p:spPr>
          <a:xfrm>
            <a:off x="275900" y="1208450"/>
            <a:ext cx="7347000" cy="1800"/>
          </a:xfrm>
          <a:prstGeom prst="straightConnector1">
            <a:avLst/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9" name="Google Shape;9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8325" y="2683800"/>
            <a:ext cx="2883508" cy="233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18300" y="2725475"/>
            <a:ext cx="2938000" cy="172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/>
          <p:nvPr/>
        </p:nvSpPr>
        <p:spPr>
          <a:xfrm rot="-1820522">
            <a:off x="-1380280" y="-333368"/>
            <a:ext cx="5637610" cy="2184521"/>
          </a:xfrm>
          <a:prstGeom prst="wave">
            <a:avLst>
              <a:gd fmla="val 12500" name="adj1"/>
              <a:gd fmla="val 264" name="adj2"/>
            </a:avLst>
          </a:prstGeom>
          <a:solidFill>
            <a:srgbClr val="D9D2E9"/>
          </a:solidFill>
          <a:ln cap="flat" cmpd="sng" w="952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6"/>
          <p:cNvSpPr/>
          <p:nvPr/>
        </p:nvSpPr>
        <p:spPr>
          <a:xfrm>
            <a:off x="-54225" y="-15500"/>
            <a:ext cx="3966000" cy="418200"/>
          </a:xfrm>
          <a:prstGeom prst="rect">
            <a:avLst/>
          </a:prstGeom>
          <a:solidFill>
            <a:srgbClr val="D9D2E9"/>
          </a:solidFill>
          <a:ln cap="flat" cmpd="sng" w="952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6"/>
          <p:cNvSpPr/>
          <p:nvPr/>
        </p:nvSpPr>
        <p:spPr>
          <a:xfrm rot="-5400000">
            <a:off x="17400" y="4694500"/>
            <a:ext cx="431700" cy="4665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D9D2E9"/>
          </a:solidFill>
          <a:ln cap="flat" cmpd="sng" w="952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6"/>
          <p:cNvSpPr/>
          <p:nvPr/>
        </p:nvSpPr>
        <p:spPr>
          <a:xfrm rot="5400000">
            <a:off x="8694900" y="-17300"/>
            <a:ext cx="431700" cy="4665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D9D2E9"/>
          </a:solidFill>
          <a:ln cap="flat" cmpd="sng" w="952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6"/>
          <p:cNvSpPr txBox="1"/>
          <p:nvPr/>
        </p:nvSpPr>
        <p:spPr>
          <a:xfrm>
            <a:off x="216900" y="325350"/>
            <a:ext cx="480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0" name="Google Shape;110;p16"/>
          <p:cNvCxnSpPr/>
          <p:nvPr/>
        </p:nvCxnSpPr>
        <p:spPr>
          <a:xfrm>
            <a:off x="275900" y="1208450"/>
            <a:ext cx="7347000" cy="1800"/>
          </a:xfrm>
          <a:prstGeom prst="straightConnector1">
            <a:avLst/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" name="Google Shape;111;p16"/>
          <p:cNvCxnSpPr/>
          <p:nvPr/>
        </p:nvCxnSpPr>
        <p:spPr>
          <a:xfrm>
            <a:off x="275900" y="1208450"/>
            <a:ext cx="8640000" cy="7800"/>
          </a:xfrm>
          <a:prstGeom prst="straightConnector1">
            <a:avLst/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" name="Google Shape;112;p16"/>
          <p:cNvSpPr txBox="1"/>
          <p:nvPr/>
        </p:nvSpPr>
        <p:spPr>
          <a:xfrm>
            <a:off x="275900" y="254150"/>
            <a:ext cx="6723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rgbClr val="8E7CC3"/>
                </a:solidFill>
                <a:latin typeface="Rancho"/>
                <a:ea typeface="Rancho"/>
                <a:cs typeface="Rancho"/>
                <a:sym typeface="Rancho"/>
              </a:rPr>
              <a:t>Marketing Strategies</a:t>
            </a:r>
            <a:endParaRPr b="1" sz="5600">
              <a:solidFill>
                <a:srgbClr val="8E7CC3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sp>
        <p:nvSpPr>
          <p:cNvPr id="113" name="Google Shape;113;p16"/>
          <p:cNvSpPr txBox="1"/>
          <p:nvPr/>
        </p:nvSpPr>
        <p:spPr>
          <a:xfrm>
            <a:off x="275900" y="1278775"/>
            <a:ext cx="864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How will we make ourselves known to the public?</a:t>
            </a:r>
            <a:endParaRPr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cxnSp>
        <p:nvCxnSpPr>
          <p:cNvPr id="114" name="Google Shape;114;p16"/>
          <p:cNvCxnSpPr/>
          <p:nvPr/>
        </p:nvCxnSpPr>
        <p:spPr>
          <a:xfrm>
            <a:off x="275900" y="1768475"/>
            <a:ext cx="8640000" cy="7800"/>
          </a:xfrm>
          <a:prstGeom prst="straightConnector1">
            <a:avLst/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" name="Google Shape;115;p16"/>
          <p:cNvSpPr/>
          <p:nvPr/>
        </p:nvSpPr>
        <p:spPr>
          <a:xfrm>
            <a:off x="2266050" y="1741500"/>
            <a:ext cx="94800" cy="3276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4599225" y="1768475"/>
            <a:ext cx="94800" cy="3276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6"/>
          <p:cNvSpPr/>
          <p:nvPr/>
        </p:nvSpPr>
        <p:spPr>
          <a:xfrm>
            <a:off x="6932425" y="1776275"/>
            <a:ext cx="94800" cy="3276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6"/>
          <p:cNvSpPr/>
          <p:nvPr/>
        </p:nvSpPr>
        <p:spPr>
          <a:xfrm>
            <a:off x="838950" y="2033488"/>
            <a:ext cx="605100" cy="5463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C9DA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C78D8"/>
                </a:solidFill>
                <a:latin typeface="Rancho"/>
                <a:ea typeface="Rancho"/>
                <a:cs typeface="Rancho"/>
                <a:sym typeface="Rancho"/>
              </a:rPr>
              <a:t>1</a:t>
            </a:r>
            <a:endParaRPr sz="2200">
              <a:solidFill>
                <a:srgbClr val="3C78D8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sp>
        <p:nvSpPr>
          <p:cNvPr id="119" name="Google Shape;119;p16"/>
          <p:cNvSpPr/>
          <p:nvPr/>
        </p:nvSpPr>
        <p:spPr>
          <a:xfrm>
            <a:off x="3177488" y="2022000"/>
            <a:ext cx="605100" cy="5463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EAD1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A64D79"/>
                </a:solidFill>
                <a:latin typeface="Rancho"/>
                <a:ea typeface="Rancho"/>
                <a:cs typeface="Rancho"/>
                <a:sym typeface="Rancho"/>
              </a:rPr>
              <a:t>2</a:t>
            </a:r>
            <a:endParaRPr sz="2200">
              <a:solidFill>
                <a:srgbClr val="A64D79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sp>
        <p:nvSpPr>
          <p:cNvPr id="120" name="Google Shape;120;p16"/>
          <p:cNvSpPr/>
          <p:nvPr/>
        </p:nvSpPr>
        <p:spPr>
          <a:xfrm>
            <a:off x="5510675" y="2025450"/>
            <a:ext cx="605100" cy="546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D9EA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8761D"/>
                </a:solidFill>
                <a:latin typeface="Rancho"/>
                <a:ea typeface="Rancho"/>
                <a:cs typeface="Rancho"/>
                <a:sym typeface="Rancho"/>
              </a:rPr>
              <a:t>3</a:t>
            </a:r>
            <a:endParaRPr sz="2200">
              <a:solidFill>
                <a:srgbClr val="38761D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sp>
        <p:nvSpPr>
          <p:cNvPr id="121" name="Google Shape;121;p16"/>
          <p:cNvSpPr/>
          <p:nvPr/>
        </p:nvSpPr>
        <p:spPr>
          <a:xfrm>
            <a:off x="7799600" y="2033500"/>
            <a:ext cx="605100" cy="5463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7F6000"/>
                </a:solidFill>
                <a:latin typeface="Rancho"/>
                <a:ea typeface="Rancho"/>
                <a:cs typeface="Rancho"/>
                <a:sym typeface="Rancho"/>
              </a:rPr>
              <a:t>4</a:t>
            </a:r>
            <a:endParaRPr sz="2200">
              <a:solidFill>
                <a:srgbClr val="7F6000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sp>
        <p:nvSpPr>
          <p:cNvPr id="122" name="Google Shape;122;p16"/>
          <p:cNvSpPr/>
          <p:nvPr/>
        </p:nvSpPr>
        <p:spPr>
          <a:xfrm>
            <a:off x="267300" y="2713163"/>
            <a:ext cx="1798800" cy="320400"/>
          </a:xfrm>
          <a:prstGeom prst="doubleWave">
            <a:avLst>
              <a:gd fmla="val 6250" name="adj1"/>
              <a:gd fmla="val 0" name="adj2"/>
            </a:avLst>
          </a:prstGeom>
          <a:solidFill>
            <a:srgbClr val="C9DAF8"/>
          </a:solidFill>
          <a:ln cap="flat" cmpd="sng" w="9525">
            <a:solidFill>
              <a:srgbClr val="C9DA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3C78D8"/>
                </a:solidFill>
                <a:latin typeface="Rancho"/>
                <a:ea typeface="Rancho"/>
                <a:cs typeface="Rancho"/>
                <a:sym typeface="Rancho"/>
              </a:rPr>
              <a:t>Create Website</a:t>
            </a:r>
            <a:endParaRPr sz="1000"/>
          </a:p>
        </p:txBody>
      </p:sp>
      <p:sp>
        <p:nvSpPr>
          <p:cNvPr id="123" name="Google Shape;123;p16"/>
          <p:cNvSpPr/>
          <p:nvPr/>
        </p:nvSpPr>
        <p:spPr>
          <a:xfrm>
            <a:off x="2580625" y="2720813"/>
            <a:ext cx="1798800" cy="320400"/>
          </a:xfrm>
          <a:prstGeom prst="doubleWave">
            <a:avLst>
              <a:gd fmla="val 6250" name="adj1"/>
              <a:gd fmla="val 0" name="adj2"/>
            </a:avLst>
          </a:prstGeom>
          <a:solidFill>
            <a:srgbClr val="EAD1DC"/>
          </a:solidFill>
          <a:ln cap="flat" cmpd="sng" w="9525">
            <a:solidFill>
              <a:srgbClr val="EAD1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A64D79"/>
                </a:solidFill>
                <a:latin typeface="Rancho"/>
                <a:ea typeface="Rancho"/>
                <a:cs typeface="Rancho"/>
                <a:sym typeface="Rancho"/>
              </a:rPr>
              <a:t>Utilizing Directory Platforms</a:t>
            </a:r>
            <a:endParaRPr sz="1000"/>
          </a:p>
        </p:txBody>
      </p:sp>
      <p:sp>
        <p:nvSpPr>
          <p:cNvPr id="124" name="Google Shape;124;p16"/>
          <p:cNvSpPr/>
          <p:nvPr/>
        </p:nvSpPr>
        <p:spPr>
          <a:xfrm>
            <a:off x="4913825" y="2720813"/>
            <a:ext cx="1798800" cy="320400"/>
          </a:xfrm>
          <a:prstGeom prst="doubleWave">
            <a:avLst>
              <a:gd fmla="val 6250" name="adj1"/>
              <a:gd fmla="val 0" name="adj2"/>
            </a:avLst>
          </a:prstGeom>
          <a:solidFill>
            <a:srgbClr val="D9EAD3"/>
          </a:solidFill>
          <a:ln cap="flat" cmpd="sng" w="9525">
            <a:solidFill>
              <a:srgbClr val="D9EA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8761D"/>
                </a:solidFill>
                <a:latin typeface="Rancho"/>
                <a:ea typeface="Rancho"/>
                <a:cs typeface="Rancho"/>
                <a:sym typeface="Rancho"/>
              </a:rPr>
              <a:t>Presence On Social Media</a:t>
            </a:r>
            <a:endParaRPr sz="1000">
              <a:solidFill>
                <a:srgbClr val="38761D"/>
              </a:solidFill>
            </a:endParaRPr>
          </a:p>
        </p:txBody>
      </p:sp>
      <p:sp>
        <p:nvSpPr>
          <p:cNvPr id="125" name="Google Shape;125;p16"/>
          <p:cNvSpPr/>
          <p:nvPr/>
        </p:nvSpPr>
        <p:spPr>
          <a:xfrm>
            <a:off x="7203375" y="2720813"/>
            <a:ext cx="1798800" cy="320400"/>
          </a:xfrm>
          <a:prstGeom prst="doubleWave">
            <a:avLst>
              <a:gd fmla="val 6250" name="adj1"/>
              <a:gd fmla="val 0" name="adj2"/>
            </a:avLst>
          </a:prstGeom>
          <a:solidFill>
            <a:srgbClr val="FFD966"/>
          </a:solidFill>
          <a:ln cap="flat" cmpd="sng" w="9525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F6000"/>
                </a:solidFill>
                <a:latin typeface="Rancho"/>
                <a:ea typeface="Rancho"/>
                <a:cs typeface="Rancho"/>
                <a:sym typeface="Rancho"/>
              </a:rPr>
              <a:t>Attend/Host  Events</a:t>
            </a:r>
            <a:endParaRPr sz="1000">
              <a:solidFill>
                <a:srgbClr val="7F6000"/>
              </a:solidFill>
            </a:endParaRPr>
          </a:p>
        </p:txBody>
      </p:sp>
      <p:pic>
        <p:nvPicPr>
          <p:cNvPr id="126" name="Google Shape;12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750" y="3041213"/>
            <a:ext cx="1797488" cy="1797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7450" y="3158525"/>
            <a:ext cx="1725158" cy="54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77488" y="3663248"/>
            <a:ext cx="605100" cy="605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6"/>
          <p:cNvPicPr preferRelativeResize="0"/>
          <p:nvPr/>
        </p:nvPicPr>
        <p:blipFill rotWithShape="1">
          <a:blip r:embed="rId6">
            <a:alphaModFix/>
          </a:blip>
          <a:srcRect b="6124" l="3933" r="3942" t="6124"/>
          <a:stretch/>
        </p:blipFill>
        <p:spPr>
          <a:xfrm>
            <a:off x="2906500" y="4371250"/>
            <a:ext cx="1147062" cy="54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14488" y="3067038"/>
            <a:ext cx="1797487" cy="1797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203400" y="3112938"/>
            <a:ext cx="1797488" cy="1797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7"/>
          <p:cNvSpPr/>
          <p:nvPr/>
        </p:nvSpPr>
        <p:spPr>
          <a:xfrm rot="-1820522">
            <a:off x="-1380280" y="-333368"/>
            <a:ext cx="5637610" cy="2184521"/>
          </a:xfrm>
          <a:prstGeom prst="wave">
            <a:avLst>
              <a:gd fmla="val 12500" name="adj1"/>
              <a:gd fmla="val 264" name="adj2"/>
            </a:avLst>
          </a:prstGeom>
          <a:solidFill>
            <a:srgbClr val="FCE5CD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7"/>
          <p:cNvSpPr/>
          <p:nvPr/>
        </p:nvSpPr>
        <p:spPr>
          <a:xfrm>
            <a:off x="-54225" y="-15500"/>
            <a:ext cx="3966000" cy="4182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7"/>
          <p:cNvSpPr/>
          <p:nvPr/>
        </p:nvSpPr>
        <p:spPr>
          <a:xfrm rot="-5400000">
            <a:off x="17400" y="4694500"/>
            <a:ext cx="431700" cy="4665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FCE5CD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7"/>
          <p:cNvSpPr/>
          <p:nvPr/>
        </p:nvSpPr>
        <p:spPr>
          <a:xfrm rot="5400000">
            <a:off x="8694900" y="-17300"/>
            <a:ext cx="431700" cy="4665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FCE5CD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7"/>
          <p:cNvSpPr txBox="1"/>
          <p:nvPr/>
        </p:nvSpPr>
        <p:spPr>
          <a:xfrm>
            <a:off x="216900" y="325350"/>
            <a:ext cx="480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" name="Google Shape;141;p17"/>
          <p:cNvCxnSpPr/>
          <p:nvPr/>
        </p:nvCxnSpPr>
        <p:spPr>
          <a:xfrm>
            <a:off x="275900" y="1208450"/>
            <a:ext cx="8640000" cy="7800"/>
          </a:xfrm>
          <a:prstGeom prst="straightConnector1">
            <a:avLst/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2" name="Google Shape;142;p17"/>
          <p:cNvSpPr txBox="1"/>
          <p:nvPr/>
        </p:nvSpPr>
        <p:spPr>
          <a:xfrm>
            <a:off x="275900" y="254150"/>
            <a:ext cx="6723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rgbClr val="F6B26B"/>
                </a:solidFill>
                <a:latin typeface="Rancho"/>
                <a:ea typeface="Rancho"/>
                <a:cs typeface="Rancho"/>
                <a:sym typeface="Rancho"/>
              </a:rPr>
              <a:t>Database Design</a:t>
            </a:r>
            <a:endParaRPr b="1" sz="5600">
              <a:solidFill>
                <a:srgbClr val="F6B26B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sp>
        <p:nvSpPr>
          <p:cNvPr id="143" name="Google Shape;143;p17"/>
          <p:cNvSpPr txBox="1"/>
          <p:nvPr/>
        </p:nvSpPr>
        <p:spPr>
          <a:xfrm>
            <a:off x="275900" y="1278775"/>
            <a:ext cx="864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For our database design we began with three tables containing the following information:</a:t>
            </a:r>
            <a:endParaRPr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44" name="Google Shape;144;p17"/>
          <p:cNvSpPr/>
          <p:nvPr/>
        </p:nvSpPr>
        <p:spPr>
          <a:xfrm>
            <a:off x="1161100" y="2022000"/>
            <a:ext cx="857400" cy="8151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rgbClr val="F4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rgbClr val="990000"/>
                </a:solidFill>
                <a:latin typeface="Rancho"/>
                <a:ea typeface="Rancho"/>
                <a:cs typeface="Rancho"/>
                <a:sym typeface="Rancho"/>
              </a:rPr>
              <a:t>1</a:t>
            </a:r>
            <a:endParaRPr/>
          </a:p>
        </p:txBody>
      </p:sp>
      <p:cxnSp>
        <p:nvCxnSpPr>
          <p:cNvPr id="145" name="Google Shape;145;p17"/>
          <p:cNvCxnSpPr/>
          <p:nvPr/>
        </p:nvCxnSpPr>
        <p:spPr>
          <a:xfrm>
            <a:off x="275900" y="1768475"/>
            <a:ext cx="8640000" cy="7800"/>
          </a:xfrm>
          <a:prstGeom prst="straightConnector1">
            <a:avLst/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6" name="Google Shape;146;p17"/>
          <p:cNvSpPr/>
          <p:nvPr/>
        </p:nvSpPr>
        <p:spPr>
          <a:xfrm>
            <a:off x="4175963" y="2011275"/>
            <a:ext cx="857400" cy="8151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FFF2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rgbClr val="BF9000"/>
                </a:solidFill>
                <a:latin typeface="Rancho"/>
                <a:ea typeface="Rancho"/>
                <a:cs typeface="Rancho"/>
                <a:sym typeface="Rancho"/>
              </a:rPr>
              <a:t>2</a:t>
            </a:r>
            <a:endParaRPr>
              <a:solidFill>
                <a:srgbClr val="BF9000"/>
              </a:solidFill>
            </a:endParaRPr>
          </a:p>
        </p:txBody>
      </p:sp>
      <p:sp>
        <p:nvSpPr>
          <p:cNvPr id="147" name="Google Shape;147;p17"/>
          <p:cNvSpPr/>
          <p:nvPr/>
        </p:nvSpPr>
        <p:spPr>
          <a:xfrm>
            <a:off x="7190850" y="2011275"/>
            <a:ext cx="857400" cy="8151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rgbClr val="F9CB9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rgbClr val="B45F06"/>
                </a:solidFill>
                <a:latin typeface="Rancho"/>
                <a:ea typeface="Rancho"/>
                <a:cs typeface="Rancho"/>
                <a:sym typeface="Rancho"/>
              </a:rPr>
              <a:t>3</a:t>
            </a:r>
            <a:endParaRPr>
              <a:solidFill>
                <a:srgbClr val="FCE5CD"/>
              </a:solidFill>
            </a:endParaRPr>
          </a:p>
        </p:txBody>
      </p:sp>
      <p:sp>
        <p:nvSpPr>
          <p:cNvPr id="148" name="Google Shape;148;p17"/>
          <p:cNvSpPr txBox="1"/>
          <p:nvPr/>
        </p:nvSpPr>
        <p:spPr>
          <a:xfrm>
            <a:off x="0" y="3229525"/>
            <a:ext cx="30246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Customer ID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First Name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Last Name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Phone Number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Email Address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49" name="Google Shape;149;p17"/>
          <p:cNvSpPr txBox="1"/>
          <p:nvPr/>
        </p:nvSpPr>
        <p:spPr>
          <a:xfrm>
            <a:off x="3103563" y="3229525"/>
            <a:ext cx="30246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Customer ID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Menu Item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Quantity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Cost Per Item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Total Cost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50" name="Google Shape;150;p17"/>
          <p:cNvSpPr txBox="1"/>
          <p:nvPr/>
        </p:nvSpPr>
        <p:spPr>
          <a:xfrm>
            <a:off x="6207138" y="3229525"/>
            <a:ext cx="30246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Customer ID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Date of Order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Time of Order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800"/>
              <a:buFont typeface="EB Garamond Medium"/>
              <a:buChar char="○"/>
            </a:pPr>
            <a:r>
              <a:rPr lang="en" sz="18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Order ID</a:t>
            </a:r>
            <a:endParaRPr sz="18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51" name="Google Shape;151;p17"/>
          <p:cNvSpPr/>
          <p:nvPr/>
        </p:nvSpPr>
        <p:spPr>
          <a:xfrm>
            <a:off x="3024675" y="1741500"/>
            <a:ext cx="94800" cy="3276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7"/>
          <p:cNvSpPr/>
          <p:nvPr/>
        </p:nvSpPr>
        <p:spPr>
          <a:xfrm>
            <a:off x="6089838" y="1741500"/>
            <a:ext cx="94800" cy="3276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7"/>
          <p:cNvSpPr/>
          <p:nvPr/>
        </p:nvSpPr>
        <p:spPr>
          <a:xfrm>
            <a:off x="376475" y="2962749"/>
            <a:ext cx="2314200" cy="530400"/>
          </a:xfrm>
          <a:prstGeom prst="doubleWave">
            <a:avLst>
              <a:gd fmla="val 6250" name="adj1"/>
              <a:gd fmla="val 0" name="adj2"/>
            </a:avLst>
          </a:prstGeom>
          <a:solidFill>
            <a:srgbClr val="F4CCCC"/>
          </a:solidFill>
          <a:ln cap="flat" cmpd="sng" w="9525">
            <a:solidFill>
              <a:srgbClr val="F4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990000"/>
                </a:solidFill>
                <a:latin typeface="Rancho"/>
                <a:ea typeface="Rancho"/>
                <a:cs typeface="Rancho"/>
                <a:sym typeface="Rancho"/>
              </a:rPr>
              <a:t>Customer</a:t>
            </a:r>
            <a:endParaRPr sz="1000"/>
          </a:p>
        </p:txBody>
      </p:sp>
      <p:sp>
        <p:nvSpPr>
          <p:cNvPr id="154" name="Google Shape;154;p17"/>
          <p:cNvSpPr/>
          <p:nvPr/>
        </p:nvSpPr>
        <p:spPr>
          <a:xfrm>
            <a:off x="3468113" y="2960137"/>
            <a:ext cx="2314200" cy="530400"/>
          </a:xfrm>
          <a:prstGeom prst="doubleWave">
            <a:avLst>
              <a:gd fmla="val 6250" name="adj1"/>
              <a:gd fmla="val 0" name="adj2"/>
            </a:avLst>
          </a:prstGeom>
          <a:solidFill>
            <a:srgbClr val="FFF2CC"/>
          </a:solidFill>
          <a:ln cap="flat" cmpd="sng" w="9525">
            <a:solidFill>
              <a:srgbClr val="FFF2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600">
                <a:solidFill>
                  <a:srgbClr val="BF9000"/>
                </a:solidFill>
                <a:latin typeface="Rancho"/>
                <a:ea typeface="Rancho"/>
                <a:cs typeface="Rancho"/>
                <a:sym typeface="Rancho"/>
              </a:rPr>
              <a:t>Menu</a:t>
            </a:r>
            <a:endParaRPr sz="1000"/>
          </a:p>
        </p:txBody>
      </p:sp>
      <p:sp>
        <p:nvSpPr>
          <p:cNvPr id="155" name="Google Shape;155;p17"/>
          <p:cNvSpPr/>
          <p:nvPr/>
        </p:nvSpPr>
        <p:spPr>
          <a:xfrm>
            <a:off x="6492175" y="2957537"/>
            <a:ext cx="2314200" cy="530400"/>
          </a:xfrm>
          <a:prstGeom prst="doubleWave">
            <a:avLst>
              <a:gd fmla="val 6250" name="adj1"/>
              <a:gd fmla="val 0" name="adj2"/>
            </a:avLst>
          </a:prstGeom>
          <a:solidFill>
            <a:srgbClr val="F9CB9C"/>
          </a:solidFill>
          <a:ln cap="flat" cmpd="sng" w="9525">
            <a:solidFill>
              <a:srgbClr val="F9CB9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600">
                <a:solidFill>
                  <a:srgbClr val="B45F06"/>
                </a:solidFill>
                <a:latin typeface="Rancho"/>
                <a:ea typeface="Rancho"/>
                <a:cs typeface="Rancho"/>
                <a:sym typeface="Rancho"/>
              </a:rPr>
              <a:t>Order</a:t>
            </a:r>
            <a:endParaRPr sz="1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8"/>
          <p:cNvSpPr/>
          <p:nvPr/>
        </p:nvSpPr>
        <p:spPr>
          <a:xfrm rot="-1820522">
            <a:off x="-1380280" y="-333368"/>
            <a:ext cx="5637610" cy="2184521"/>
          </a:xfrm>
          <a:prstGeom prst="wave">
            <a:avLst>
              <a:gd fmla="val 12500" name="adj1"/>
              <a:gd fmla="val 264" name="adj2"/>
            </a:avLst>
          </a:prstGeom>
          <a:solidFill>
            <a:srgbClr val="FCE5CD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8"/>
          <p:cNvSpPr/>
          <p:nvPr/>
        </p:nvSpPr>
        <p:spPr>
          <a:xfrm>
            <a:off x="-54225" y="-15500"/>
            <a:ext cx="3966000" cy="4182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8"/>
          <p:cNvSpPr/>
          <p:nvPr/>
        </p:nvSpPr>
        <p:spPr>
          <a:xfrm rot="-5400000">
            <a:off x="17400" y="4694500"/>
            <a:ext cx="431700" cy="4665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FCE5CD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8"/>
          <p:cNvSpPr/>
          <p:nvPr/>
        </p:nvSpPr>
        <p:spPr>
          <a:xfrm rot="5400000">
            <a:off x="8694900" y="-17300"/>
            <a:ext cx="431700" cy="4665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FCE5CD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8"/>
          <p:cNvSpPr txBox="1"/>
          <p:nvPr/>
        </p:nvSpPr>
        <p:spPr>
          <a:xfrm>
            <a:off x="216900" y="325350"/>
            <a:ext cx="480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5" name="Google Shape;165;p18"/>
          <p:cNvCxnSpPr/>
          <p:nvPr/>
        </p:nvCxnSpPr>
        <p:spPr>
          <a:xfrm>
            <a:off x="275900" y="1208450"/>
            <a:ext cx="8640000" cy="7800"/>
          </a:xfrm>
          <a:prstGeom prst="straightConnector1">
            <a:avLst/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6" name="Google Shape;166;p18"/>
          <p:cNvSpPr txBox="1"/>
          <p:nvPr/>
        </p:nvSpPr>
        <p:spPr>
          <a:xfrm>
            <a:off x="275900" y="254150"/>
            <a:ext cx="6723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rgbClr val="F6B26B"/>
                </a:solidFill>
                <a:latin typeface="Rancho"/>
                <a:ea typeface="Rancho"/>
                <a:cs typeface="Rancho"/>
                <a:sym typeface="Rancho"/>
              </a:rPr>
              <a:t>Database Design Cont.</a:t>
            </a:r>
            <a:endParaRPr b="1" sz="5600">
              <a:solidFill>
                <a:srgbClr val="F6B26B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pic>
        <p:nvPicPr>
          <p:cNvPr id="167" name="Google Shape;1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300" y="2974875"/>
            <a:ext cx="2696626" cy="133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8"/>
          <p:cNvSpPr/>
          <p:nvPr/>
        </p:nvSpPr>
        <p:spPr>
          <a:xfrm>
            <a:off x="1086900" y="2022000"/>
            <a:ext cx="857400" cy="8151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rgbClr val="F4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990000"/>
                </a:solidFill>
                <a:latin typeface="Rancho"/>
                <a:ea typeface="Rancho"/>
                <a:cs typeface="Rancho"/>
                <a:sym typeface="Rancho"/>
              </a:rPr>
              <a:t>1</a:t>
            </a:r>
            <a:endParaRPr/>
          </a:p>
        </p:txBody>
      </p:sp>
      <p:sp>
        <p:nvSpPr>
          <p:cNvPr id="169" name="Google Shape;169;p18"/>
          <p:cNvSpPr/>
          <p:nvPr/>
        </p:nvSpPr>
        <p:spPr>
          <a:xfrm>
            <a:off x="4145800" y="2022000"/>
            <a:ext cx="857400" cy="8151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FFF2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BF9000"/>
                </a:solidFill>
                <a:latin typeface="Rancho"/>
                <a:ea typeface="Rancho"/>
                <a:cs typeface="Rancho"/>
                <a:sym typeface="Rancho"/>
              </a:rPr>
              <a:t>2</a:t>
            </a:r>
            <a:endParaRPr>
              <a:solidFill>
                <a:srgbClr val="BF9000"/>
              </a:solidFill>
            </a:endParaRPr>
          </a:p>
        </p:txBody>
      </p:sp>
      <p:sp>
        <p:nvSpPr>
          <p:cNvPr id="170" name="Google Shape;170;p18"/>
          <p:cNvSpPr/>
          <p:nvPr/>
        </p:nvSpPr>
        <p:spPr>
          <a:xfrm>
            <a:off x="7277375" y="2022000"/>
            <a:ext cx="857400" cy="8151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rgbClr val="F9CB9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B45F06"/>
                </a:solidFill>
                <a:latin typeface="Rancho"/>
                <a:ea typeface="Rancho"/>
                <a:cs typeface="Rancho"/>
                <a:sym typeface="Rancho"/>
              </a:rPr>
              <a:t>3</a:t>
            </a:r>
            <a:endParaRPr>
              <a:solidFill>
                <a:srgbClr val="FCE5CD"/>
              </a:solidFill>
            </a:endParaRPr>
          </a:p>
        </p:txBody>
      </p:sp>
      <p:pic>
        <p:nvPicPr>
          <p:cNvPr id="171" name="Google Shape;17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4580" y="2974875"/>
            <a:ext cx="2795896" cy="147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17400" y="2974875"/>
            <a:ext cx="2177350" cy="1470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8"/>
          <p:cNvSpPr/>
          <p:nvPr/>
        </p:nvSpPr>
        <p:spPr>
          <a:xfrm>
            <a:off x="3008350" y="1208450"/>
            <a:ext cx="94800" cy="3765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8"/>
          <p:cNvSpPr/>
          <p:nvPr/>
        </p:nvSpPr>
        <p:spPr>
          <a:xfrm>
            <a:off x="6221900" y="1264075"/>
            <a:ext cx="94800" cy="3604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/>
          <p:nvPr/>
        </p:nvSpPr>
        <p:spPr>
          <a:xfrm rot="-1820522">
            <a:off x="-1380280" y="-333368"/>
            <a:ext cx="5637610" cy="2184521"/>
          </a:xfrm>
          <a:prstGeom prst="wave">
            <a:avLst>
              <a:gd fmla="val 12500" name="adj1"/>
              <a:gd fmla="val 264" name="adj2"/>
            </a:avLst>
          </a:prstGeom>
          <a:solidFill>
            <a:srgbClr val="D9D2E9"/>
          </a:solidFill>
          <a:ln cap="flat" cmpd="sng" w="952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9"/>
          <p:cNvSpPr/>
          <p:nvPr/>
        </p:nvSpPr>
        <p:spPr>
          <a:xfrm>
            <a:off x="-54225" y="-15500"/>
            <a:ext cx="3966000" cy="418200"/>
          </a:xfrm>
          <a:prstGeom prst="rect">
            <a:avLst/>
          </a:prstGeom>
          <a:solidFill>
            <a:srgbClr val="D9D2E9"/>
          </a:solidFill>
          <a:ln cap="flat" cmpd="sng" w="952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9"/>
          <p:cNvSpPr/>
          <p:nvPr/>
        </p:nvSpPr>
        <p:spPr>
          <a:xfrm rot="-5400000">
            <a:off x="17400" y="4694500"/>
            <a:ext cx="431700" cy="4665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D9D2E9"/>
          </a:solidFill>
          <a:ln cap="flat" cmpd="sng" w="952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9"/>
          <p:cNvSpPr/>
          <p:nvPr/>
        </p:nvSpPr>
        <p:spPr>
          <a:xfrm rot="5400000">
            <a:off x="8694900" y="-17300"/>
            <a:ext cx="431700" cy="4665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D9D2E9"/>
          </a:solidFill>
          <a:ln cap="flat" cmpd="sng" w="952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9"/>
          <p:cNvSpPr txBox="1"/>
          <p:nvPr/>
        </p:nvSpPr>
        <p:spPr>
          <a:xfrm>
            <a:off x="216900" y="325350"/>
            <a:ext cx="480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4" name="Google Shape;184;p19"/>
          <p:cNvCxnSpPr/>
          <p:nvPr/>
        </p:nvCxnSpPr>
        <p:spPr>
          <a:xfrm>
            <a:off x="275900" y="1208450"/>
            <a:ext cx="8640000" cy="7800"/>
          </a:xfrm>
          <a:prstGeom prst="straightConnector1">
            <a:avLst/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5" name="Google Shape;185;p19"/>
          <p:cNvSpPr txBox="1"/>
          <p:nvPr/>
        </p:nvSpPr>
        <p:spPr>
          <a:xfrm>
            <a:off x="275900" y="254150"/>
            <a:ext cx="6723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rgbClr val="8E7CC3"/>
                </a:solidFill>
                <a:latin typeface="Rancho"/>
                <a:ea typeface="Rancho"/>
                <a:cs typeface="Rancho"/>
                <a:sym typeface="Rancho"/>
              </a:rPr>
              <a:t>Database Queries</a:t>
            </a:r>
            <a:endParaRPr b="1" sz="5600">
              <a:solidFill>
                <a:srgbClr val="8E7CC3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sp>
        <p:nvSpPr>
          <p:cNvPr id="186" name="Google Shape;186;p19"/>
          <p:cNvSpPr txBox="1"/>
          <p:nvPr/>
        </p:nvSpPr>
        <p:spPr>
          <a:xfrm>
            <a:off x="275900" y="1301825"/>
            <a:ext cx="864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Two queries we created that focused on answering two questions:</a:t>
            </a:r>
            <a:endParaRPr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cxnSp>
        <p:nvCxnSpPr>
          <p:cNvPr id="187" name="Google Shape;187;p19"/>
          <p:cNvCxnSpPr/>
          <p:nvPr/>
        </p:nvCxnSpPr>
        <p:spPr>
          <a:xfrm>
            <a:off x="275900" y="1768475"/>
            <a:ext cx="8640000" cy="7800"/>
          </a:xfrm>
          <a:prstGeom prst="straightConnector1">
            <a:avLst/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8" name="Google Shape;188;p19"/>
          <p:cNvSpPr/>
          <p:nvPr/>
        </p:nvSpPr>
        <p:spPr>
          <a:xfrm>
            <a:off x="4524588" y="1768475"/>
            <a:ext cx="94800" cy="3299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9"/>
          <p:cNvSpPr/>
          <p:nvPr/>
        </p:nvSpPr>
        <p:spPr>
          <a:xfrm>
            <a:off x="6533800" y="1961938"/>
            <a:ext cx="647700" cy="634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990000"/>
                </a:solidFill>
                <a:latin typeface="Rancho"/>
                <a:ea typeface="Rancho"/>
                <a:cs typeface="Rancho"/>
                <a:sym typeface="Rancho"/>
              </a:rPr>
              <a:t>2</a:t>
            </a:r>
            <a:endParaRPr>
              <a:solidFill>
                <a:srgbClr val="990000"/>
              </a:solidFill>
            </a:endParaRPr>
          </a:p>
        </p:txBody>
      </p:sp>
      <p:sp>
        <p:nvSpPr>
          <p:cNvPr id="190" name="Google Shape;190;p19"/>
          <p:cNvSpPr/>
          <p:nvPr/>
        </p:nvSpPr>
        <p:spPr>
          <a:xfrm>
            <a:off x="2019325" y="1952263"/>
            <a:ext cx="647700" cy="634500"/>
          </a:xfrm>
          <a:prstGeom prst="ellipse">
            <a:avLst/>
          </a:prstGeom>
          <a:solidFill>
            <a:srgbClr val="9FC5E8"/>
          </a:solidFill>
          <a:ln cap="flat" cmpd="sng" w="9525">
            <a:solidFill>
              <a:srgbClr val="9FC5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0B5394"/>
                </a:solidFill>
                <a:latin typeface="Rancho"/>
                <a:ea typeface="Rancho"/>
                <a:cs typeface="Rancho"/>
                <a:sym typeface="Rancho"/>
              </a:rPr>
              <a:t>1</a:t>
            </a:r>
            <a:endParaRPr>
              <a:solidFill>
                <a:srgbClr val="0B5394"/>
              </a:solidFill>
            </a:endParaRPr>
          </a:p>
        </p:txBody>
      </p:sp>
      <p:sp>
        <p:nvSpPr>
          <p:cNvPr id="191" name="Google Shape;191;p19"/>
          <p:cNvSpPr/>
          <p:nvPr/>
        </p:nvSpPr>
        <p:spPr>
          <a:xfrm>
            <a:off x="1129250" y="2663112"/>
            <a:ext cx="2314200" cy="530400"/>
          </a:xfrm>
          <a:prstGeom prst="doubleWave">
            <a:avLst>
              <a:gd fmla="val 6250" name="adj1"/>
              <a:gd fmla="val 0" name="adj2"/>
            </a:avLst>
          </a:prstGeom>
          <a:solidFill>
            <a:srgbClr val="9FC5E8"/>
          </a:solidFill>
          <a:ln cap="flat" cmpd="sng" w="9525">
            <a:solidFill>
              <a:srgbClr val="9FC5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  <a:latin typeface="Rancho"/>
                <a:ea typeface="Rancho"/>
                <a:cs typeface="Rancho"/>
                <a:sym typeface="Rancho"/>
              </a:rPr>
              <a:t>Most Popular Menu Items</a:t>
            </a:r>
            <a:endParaRPr sz="200">
              <a:solidFill>
                <a:srgbClr val="0B5394"/>
              </a:solidFill>
            </a:endParaRPr>
          </a:p>
        </p:txBody>
      </p:sp>
      <p:sp>
        <p:nvSpPr>
          <p:cNvPr id="192" name="Google Shape;192;p19"/>
          <p:cNvSpPr/>
          <p:nvPr/>
        </p:nvSpPr>
        <p:spPr>
          <a:xfrm>
            <a:off x="5700550" y="2651149"/>
            <a:ext cx="2314200" cy="530400"/>
          </a:xfrm>
          <a:prstGeom prst="doubleWave">
            <a:avLst>
              <a:gd fmla="val 6250" name="adj1"/>
              <a:gd fmla="val 0" name="adj2"/>
            </a:avLst>
          </a:prstGeom>
          <a:solidFill>
            <a:srgbClr val="E06666"/>
          </a:solidFill>
          <a:ln cap="flat" cmpd="sng" w="952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990000"/>
                </a:solidFill>
                <a:latin typeface="Rancho"/>
                <a:ea typeface="Rancho"/>
                <a:cs typeface="Rancho"/>
                <a:sym typeface="Rancho"/>
              </a:rPr>
              <a:t>Most Popular Order Times</a:t>
            </a:r>
            <a:endParaRPr sz="200"/>
          </a:p>
        </p:txBody>
      </p:sp>
      <p:sp>
        <p:nvSpPr>
          <p:cNvPr id="193" name="Google Shape;193;p19"/>
          <p:cNvSpPr txBox="1"/>
          <p:nvPr/>
        </p:nvSpPr>
        <p:spPr>
          <a:xfrm>
            <a:off x="387325" y="3269825"/>
            <a:ext cx="39117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●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</a:t>
            </a: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ecipher what menu items were most popular 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○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By selecting both menu items and the order quantity 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○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Sorting it alphabetically to get a sum for each item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●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Allow us to understand 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○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What items are selling at a faster rate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○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What we need to stock more of, or less of 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○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Possibly modify our menu in the future 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94" name="Google Shape;194;p19"/>
          <p:cNvSpPr txBox="1"/>
          <p:nvPr/>
        </p:nvSpPr>
        <p:spPr>
          <a:xfrm>
            <a:off x="4916950" y="3274325"/>
            <a:ext cx="3881400" cy="20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●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Determine the most popular order times.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●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Sorted order time in ascending order to find times with the most business flow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●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We can plan for the heaviest volume times 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●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Allow us to understand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○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The most popular order times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EB Garamond Medium"/>
              <a:buChar char="○"/>
            </a:pPr>
            <a:r>
              <a:rPr lang="en" sz="1200">
                <a:solidFill>
                  <a:srgbClr val="20124D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Have enough staffing</a:t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0124D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0"/>
          <p:cNvSpPr/>
          <p:nvPr/>
        </p:nvSpPr>
        <p:spPr>
          <a:xfrm rot="-1820522">
            <a:off x="-1380280" y="-333368"/>
            <a:ext cx="5637610" cy="2184521"/>
          </a:xfrm>
          <a:prstGeom prst="wave">
            <a:avLst>
              <a:gd fmla="val 12500" name="adj1"/>
              <a:gd fmla="val 264" name="adj2"/>
            </a:avLst>
          </a:prstGeom>
          <a:solidFill>
            <a:srgbClr val="D9D2E9"/>
          </a:solidFill>
          <a:ln cap="flat" cmpd="sng" w="952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0"/>
          <p:cNvSpPr/>
          <p:nvPr/>
        </p:nvSpPr>
        <p:spPr>
          <a:xfrm>
            <a:off x="-54225" y="-15500"/>
            <a:ext cx="3966000" cy="418200"/>
          </a:xfrm>
          <a:prstGeom prst="rect">
            <a:avLst/>
          </a:prstGeom>
          <a:solidFill>
            <a:srgbClr val="D9D2E9"/>
          </a:solidFill>
          <a:ln cap="flat" cmpd="sng" w="952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0"/>
          <p:cNvSpPr/>
          <p:nvPr/>
        </p:nvSpPr>
        <p:spPr>
          <a:xfrm rot="-5400000">
            <a:off x="17400" y="4694500"/>
            <a:ext cx="431700" cy="4665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D9D2E9"/>
          </a:solidFill>
          <a:ln cap="flat" cmpd="sng" w="952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0"/>
          <p:cNvSpPr/>
          <p:nvPr/>
        </p:nvSpPr>
        <p:spPr>
          <a:xfrm rot="5400000">
            <a:off x="8694900" y="-17300"/>
            <a:ext cx="431700" cy="4665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D9D2E9"/>
          </a:solidFill>
          <a:ln cap="flat" cmpd="sng" w="952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0"/>
          <p:cNvSpPr txBox="1"/>
          <p:nvPr/>
        </p:nvSpPr>
        <p:spPr>
          <a:xfrm>
            <a:off x="216900" y="325350"/>
            <a:ext cx="480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4" name="Google Shape;204;p20"/>
          <p:cNvCxnSpPr/>
          <p:nvPr/>
        </p:nvCxnSpPr>
        <p:spPr>
          <a:xfrm>
            <a:off x="275900" y="1208450"/>
            <a:ext cx="7347000" cy="1800"/>
          </a:xfrm>
          <a:prstGeom prst="straightConnector1">
            <a:avLst/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20"/>
          <p:cNvCxnSpPr/>
          <p:nvPr/>
        </p:nvCxnSpPr>
        <p:spPr>
          <a:xfrm>
            <a:off x="275900" y="1208450"/>
            <a:ext cx="8640000" cy="7800"/>
          </a:xfrm>
          <a:prstGeom prst="straightConnector1">
            <a:avLst/>
          </a:prstGeom>
          <a:noFill/>
          <a:ln cap="flat" cmpd="sng" w="1143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6" name="Google Shape;206;p20"/>
          <p:cNvSpPr txBox="1"/>
          <p:nvPr/>
        </p:nvSpPr>
        <p:spPr>
          <a:xfrm>
            <a:off x="275900" y="254150"/>
            <a:ext cx="6723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rgbClr val="8E7CC3"/>
                </a:solidFill>
                <a:latin typeface="Rancho"/>
                <a:ea typeface="Rancho"/>
                <a:cs typeface="Rancho"/>
                <a:sym typeface="Rancho"/>
              </a:rPr>
              <a:t>Database Queries Cont.</a:t>
            </a:r>
            <a:endParaRPr b="1" sz="5600">
              <a:solidFill>
                <a:srgbClr val="8E7CC3"/>
              </a:solidFill>
              <a:latin typeface="Rancho"/>
              <a:ea typeface="Rancho"/>
              <a:cs typeface="Rancho"/>
              <a:sym typeface="Rancho"/>
            </a:endParaRPr>
          </a:p>
        </p:txBody>
      </p:sp>
      <p:pic>
        <p:nvPicPr>
          <p:cNvPr id="207" name="Google Shape;2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625" y="2390075"/>
            <a:ext cx="2727650" cy="237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4680" y="2390075"/>
            <a:ext cx="2698845" cy="237277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0"/>
          <p:cNvSpPr/>
          <p:nvPr/>
        </p:nvSpPr>
        <p:spPr>
          <a:xfrm>
            <a:off x="1833600" y="1583450"/>
            <a:ext cx="647700" cy="634500"/>
          </a:xfrm>
          <a:prstGeom prst="ellipse">
            <a:avLst/>
          </a:prstGeom>
          <a:solidFill>
            <a:srgbClr val="9FC5E8"/>
          </a:solidFill>
          <a:ln cap="flat" cmpd="sng" w="9525">
            <a:solidFill>
              <a:srgbClr val="9FC5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0B5394"/>
                </a:solidFill>
                <a:latin typeface="Rancho"/>
                <a:ea typeface="Rancho"/>
                <a:cs typeface="Rancho"/>
                <a:sym typeface="Rancho"/>
              </a:rPr>
              <a:t>1</a:t>
            </a:r>
            <a:endParaRPr>
              <a:solidFill>
                <a:srgbClr val="0B5394"/>
              </a:solidFill>
            </a:endParaRPr>
          </a:p>
        </p:txBody>
      </p:sp>
      <p:sp>
        <p:nvSpPr>
          <p:cNvPr id="210" name="Google Shape;210;p20"/>
          <p:cNvSpPr/>
          <p:nvPr/>
        </p:nvSpPr>
        <p:spPr>
          <a:xfrm>
            <a:off x="6620250" y="1583450"/>
            <a:ext cx="647700" cy="634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990000"/>
                </a:solidFill>
                <a:latin typeface="Rancho"/>
                <a:ea typeface="Rancho"/>
                <a:cs typeface="Rancho"/>
                <a:sym typeface="Rancho"/>
              </a:rPr>
              <a:t>2</a:t>
            </a:r>
            <a:endParaRPr>
              <a:solidFill>
                <a:srgbClr val="990000"/>
              </a:solidFill>
            </a:endParaRPr>
          </a:p>
        </p:txBody>
      </p:sp>
      <p:sp>
        <p:nvSpPr>
          <p:cNvPr id="211" name="Google Shape;211;p20"/>
          <p:cNvSpPr/>
          <p:nvPr/>
        </p:nvSpPr>
        <p:spPr>
          <a:xfrm>
            <a:off x="4423075" y="1208450"/>
            <a:ext cx="94800" cy="384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